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lby Kevin (HOS41675)" initials="SK" lastIdx="6" clrIdx="0"/>
  <p:cmAuthor id="1" name="Reto Auer" initials="RA" lastIdx="23" clrIdx="1"/>
  <p:cmAuthor id="2" name="Laure-Anne Ventouras" initials="" lastIdx="0" clrIdx="2"/>
  <p:cmAuthor id="3" name="Selby Kevin (HOS42139)" initials="SK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48" autoAdjust="0"/>
  </p:normalViewPr>
  <p:slideViewPr>
    <p:cSldViewPr>
      <p:cViewPr varScale="1">
        <p:scale>
          <a:sx n="87" d="100"/>
          <a:sy n="87" d="100"/>
        </p:scale>
        <p:origin x="3648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DEDB-CB30-4FBF-9B3E-C4616C2B4A41}" type="datetimeFigureOut">
              <a:rPr lang="fr-CH" smtClean="0"/>
              <a:pPr/>
              <a:t>23.05.2018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BE259-B4EB-4C12-AA8F-16DCA9D0A8AF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928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BE259-B4EB-4C12-AA8F-16DCA9D0A8AF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933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Remarques J-LB:</a:t>
            </a:r>
          </a:p>
          <a:p>
            <a:pPr>
              <a:buFontTx/>
              <a:buChar char="-"/>
            </a:pPr>
            <a:r>
              <a:rPr lang="fr-CH" dirty="0" smtClean="0"/>
              <a:t>OC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Sensor</a:t>
            </a:r>
            <a:r>
              <a:rPr lang="fr-CH" baseline="0" dirty="0" smtClean="0"/>
              <a:t> vs </a:t>
            </a:r>
            <a:r>
              <a:rPr lang="fr-CH" baseline="0" dirty="0" err="1" smtClean="0"/>
              <a:t>Guaiac</a:t>
            </a:r>
            <a:r>
              <a:rPr lang="fr-CH" baseline="0" dirty="0" smtClean="0"/>
              <a:t>: la spécificité est moins bonne avec le FIT (94-96% au lieu de 98% </a:t>
            </a:r>
            <a:r>
              <a:rPr lang="fr-CH" baseline="0" dirty="0" err="1" smtClean="0"/>
              <a:t>env</a:t>
            </a:r>
            <a:r>
              <a:rPr lang="fr-CH" baseline="0" dirty="0" smtClean="0"/>
              <a:t>)</a:t>
            </a:r>
          </a:p>
          <a:p>
            <a:pPr>
              <a:buFontTx/>
              <a:buChar char="-"/>
            </a:pPr>
            <a:r>
              <a:rPr lang="fr-CH" baseline="0" dirty="0" smtClean="0"/>
              <a:t>Bénéfices FIT: </a:t>
            </a:r>
            <a:r>
              <a:rPr lang="fr-CH" sz="1200" baseline="0" dirty="0" smtClean="0">
                <a:solidFill>
                  <a:srgbClr val="FF0000"/>
                </a:solidFill>
              </a:rPr>
              <a:t>La référence 4 est inappropriée, elle se réfère</a:t>
            </a:r>
            <a:r>
              <a:rPr lang="fr-CH" sz="1200" dirty="0" smtClean="0">
                <a:solidFill>
                  <a:srgbClr val="FF0000"/>
                </a:solidFill>
              </a:rPr>
              <a:t> au </a:t>
            </a:r>
            <a:r>
              <a:rPr lang="fr-CH" sz="1200" dirty="0" err="1" smtClean="0">
                <a:solidFill>
                  <a:srgbClr val="FF0000"/>
                </a:solidFill>
              </a:rPr>
              <a:t>gFOBT</a:t>
            </a:r>
            <a:r>
              <a:rPr lang="fr-CH" sz="1200" baseline="0" dirty="0" smtClean="0">
                <a:solidFill>
                  <a:srgbClr val="FF0000"/>
                </a:solidFill>
              </a:rPr>
              <a:t> et à un</a:t>
            </a:r>
            <a:r>
              <a:rPr lang="fr-CH" sz="1200" dirty="0" smtClean="0">
                <a:solidFill>
                  <a:srgbClr val="FF0000"/>
                </a:solidFill>
              </a:rPr>
              <a:t> papier de 1994.</a:t>
            </a:r>
            <a:r>
              <a:rPr lang="fr-CH" sz="1200" baseline="0" dirty="0" smtClean="0">
                <a:solidFill>
                  <a:srgbClr val="FF0000"/>
                </a:solidFill>
              </a:rPr>
              <a:t> </a:t>
            </a:r>
            <a:r>
              <a:rPr lang="fr-CH" sz="1200" dirty="0" smtClean="0">
                <a:solidFill>
                  <a:srgbClr val="FF0000"/>
                </a:solidFill>
              </a:rPr>
              <a:t>Nécessaire de donner une</a:t>
            </a:r>
            <a:r>
              <a:rPr lang="fr-CH" sz="1200" baseline="0" dirty="0" smtClean="0">
                <a:solidFill>
                  <a:srgbClr val="FF0000"/>
                </a:solidFill>
              </a:rPr>
              <a:t> estimation sans RCT? </a:t>
            </a:r>
            <a:endParaRPr lang="fr-CH" baseline="0" dirty="0" smtClean="0"/>
          </a:p>
          <a:p>
            <a:pPr>
              <a:buFontTx/>
              <a:buChar char="-"/>
            </a:pPr>
            <a:r>
              <a:rPr lang="fr-CH" baseline="0" dirty="0" smtClean="0"/>
              <a:t>Risques FIT: Asymétrie entre faux négatif et faux positif ! J’ai reformulé</a:t>
            </a:r>
          </a:p>
          <a:p>
            <a:pPr>
              <a:buFontTx/>
              <a:buChar char="-"/>
            </a:pPr>
            <a:r>
              <a:rPr lang="fr-CH" baseline="0" dirty="0" smtClean="0"/>
              <a:t>Risques COLO: 1) apparaît dans l’encadré puis dessous (Bénéfices vs Risques), symétrie de présentation avec FIT serait souhaitable. 2) quid de la sédation ?</a:t>
            </a:r>
          </a:p>
          <a:p>
            <a:pPr>
              <a:buFontTx/>
              <a:buChar char="-"/>
            </a:pPr>
            <a:r>
              <a:rPr lang="fr-CH" baseline="0" dirty="0" smtClean="0"/>
              <a:t>Boîte COLO: enlever les chiffres sur les taux d’hospitalisation et de perforation (taux faibles avec fausse imprécision de précision). La quantification du risque de complication me semble suffisant pour apprécier ce risque.</a:t>
            </a:r>
          </a:p>
          <a:p>
            <a:pPr>
              <a:buFontTx/>
              <a:buChar char="-"/>
            </a:pPr>
            <a:r>
              <a:rPr lang="fr-CH" baseline="0" dirty="0" smtClean="0"/>
              <a:t>Réf 6 à ajouter: Brenner et al. BMJ 2014; 348:g2467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BE259-B4EB-4C12-AA8F-16DCA9D0A8AF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779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0F84-457D-4776-9FF6-D12F92272CD2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668-98BE-4622-BEBF-46B5A453D88A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E050-7A9A-4092-A8D3-F0659CF80283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0510-2739-461E-8A9C-D1DF2705C337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F076-ED2C-4FFB-88CC-64F1C066EF2D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EF25-BEC9-4ADB-830E-5106486BF334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3079-8ECC-4C01-9931-CD265C208AB5}" type="datetime1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80DB-377B-4CE6-B912-3B963904859B}" type="datetime1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7E89-2358-46D7-9B51-E6C4F7159058}" type="datetime1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14BA-ABA4-4468-99EC-7BA4D6916598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0FA-FAF5-4BEE-A365-4BA9070114EC}" type="datetime1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C2A-E84F-4651-A415-BF55FE6B1A7F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32105" y="56456"/>
            <a:ext cx="6576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Calibri" pitchFamily="34" charset="0"/>
              </a:rPr>
              <a:t>Informationsblatt und Entscheidungshilfe für die Darmkrebs Früherkennung</a:t>
            </a:r>
            <a:endParaRPr lang="de-DE" sz="1600" b="1" dirty="0">
              <a:latin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73016" y="344488"/>
            <a:ext cx="2255656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Medizinische Evaluation zum Screening </a:t>
            </a:r>
            <a:endParaRPr lang="de-DE" sz="9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741513" y="1431143"/>
            <a:ext cx="191977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 smtClean="0"/>
              <a:t>Fecal</a:t>
            </a:r>
            <a:r>
              <a:rPr lang="de-DE" sz="900" dirty="0" smtClean="0"/>
              <a:t> </a:t>
            </a:r>
            <a:r>
              <a:rPr lang="de-DE" sz="900" dirty="0" err="1" smtClean="0"/>
              <a:t>immunochemical</a:t>
            </a:r>
            <a:r>
              <a:rPr lang="de-DE" sz="900" dirty="0" smtClean="0"/>
              <a:t> </a:t>
            </a:r>
            <a:r>
              <a:rPr lang="de-DE" sz="900" dirty="0" err="1" smtClean="0"/>
              <a:t>test</a:t>
            </a:r>
            <a:r>
              <a:rPr lang="de-DE" sz="900" dirty="0" smtClean="0"/>
              <a:t> (FIT)</a:t>
            </a:r>
            <a:endParaRPr lang="de-DE" sz="9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975802" y="1431243"/>
            <a:ext cx="1224136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Koloskopie</a:t>
            </a:r>
            <a:endParaRPr lang="de-DE" sz="9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29200" y="823545"/>
            <a:ext cx="129614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Ausschluss oder Aufschieben der Entscheidung</a:t>
            </a:r>
            <a:endParaRPr lang="de-DE" sz="900" dirty="0"/>
          </a:p>
        </p:txBody>
      </p:sp>
      <p:cxnSp>
        <p:nvCxnSpPr>
          <p:cNvPr id="21" name="Connecteur droit avec flèche 20"/>
          <p:cNvCxnSpPr>
            <a:stCxn id="19" idx="2"/>
            <a:endCxn id="14" idx="0"/>
          </p:cNvCxnSpPr>
          <p:nvPr/>
        </p:nvCxnSpPr>
        <p:spPr>
          <a:xfrm flipH="1">
            <a:off x="3701399" y="1054377"/>
            <a:ext cx="175945" cy="3767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9" idx="2"/>
            <a:endCxn id="15" idx="0"/>
          </p:cNvCxnSpPr>
          <p:nvPr/>
        </p:nvCxnSpPr>
        <p:spPr>
          <a:xfrm>
            <a:off x="3877344" y="1054377"/>
            <a:ext cx="1710526" cy="376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2" idx="2"/>
            <a:endCxn id="16" idx="0"/>
          </p:cNvCxnSpPr>
          <p:nvPr/>
        </p:nvCxnSpPr>
        <p:spPr>
          <a:xfrm>
            <a:off x="4700844" y="575320"/>
            <a:ext cx="1176428" cy="2482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49225" y="48850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Dieses Dokument ist für Ärzte bestimmt und fasst die Schlüsseldaten im Rahmen einer partizipative Entscheidungsfindung (PEF) mit ihren Patient/-innen zusammen.</a:t>
            </a:r>
            <a:endParaRPr lang="de-DE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49225" y="1712640"/>
            <a:ext cx="6559550" cy="6140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b="1" dirty="0" smtClean="0"/>
              <a:t>Wie hoch ist die Häufigkeit von Darmkrebs in der Schweiz?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Ungefähr 5% der Männer und 3% der Frauen erhalten eine Darmkrebsdiagnose vor dem 80. Lebensjahr. </a:t>
            </a:r>
            <a:r>
              <a:rPr lang="de-DE" sz="900" baseline="30000" dirty="0" smtClean="0"/>
              <a:t>1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Ungefähr 2% der Männer und 1% der Frauen sterben daran vor dem 80. Lebensjahr.</a:t>
            </a:r>
          </a:p>
          <a:p>
            <a:pPr>
              <a:spcAft>
                <a:spcPts val="300"/>
              </a:spcAft>
            </a:pPr>
            <a:r>
              <a:rPr lang="de-DE" sz="900" b="1" dirty="0" smtClean="0"/>
              <a:t>Wie viel Prozent der Schweizer Bevölkerung sind auf aktuellem Stand mit dem Darmkrebsscreening und was ist ihr Vorteil?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40-46% der Schweizer Bevölkerung zwischen 50 und 75 Jahren sei zur Zeit auf aktuellem Stand mit dem Darmkrebsscreening mittels Stuhluntersuchung auf okkultes Blut oder durch Endoskopie (Koloskopie oder </a:t>
            </a:r>
            <a:r>
              <a:rPr lang="de-DE" sz="900" dirty="0" err="1" smtClean="0"/>
              <a:t>Sigmoidoskopie</a:t>
            </a:r>
            <a:r>
              <a:rPr lang="de-DE" sz="900" dirty="0" smtClean="0"/>
              <a:t>).</a:t>
            </a:r>
            <a:r>
              <a:rPr lang="de-DE" sz="900" baseline="30000" dirty="0" smtClean="0"/>
              <a:t>1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Es wird geschätzt, dass die </a:t>
            </a:r>
            <a:r>
              <a:rPr lang="de-DE" sz="900" dirty="0" err="1" smtClean="0"/>
              <a:t>regelmässige</a:t>
            </a:r>
            <a:r>
              <a:rPr lang="de-DE" sz="900" dirty="0" smtClean="0"/>
              <a:t> Durchführung eines Screenings eine absolute Reduktion der Mortalität aufgrund von Darmkrebs vor dem Alter von 80 Jahren um 1% erlaubt (von 2/100 auf 1/100).</a:t>
            </a:r>
          </a:p>
          <a:p>
            <a:pPr>
              <a:spcAft>
                <a:spcPts val="300"/>
              </a:spcAft>
            </a:pPr>
            <a:r>
              <a:rPr lang="de-DE" sz="900" b="1" dirty="0" smtClean="0"/>
              <a:t>Welche Personen sind für das Screening mit FIT oder Koloskopie geeignet?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Das Screening ist für die Bevölkerung ohne Risikofaktoren ab 50 Jahre vorgesehen. Seit 2013 werden die Screening-Tests bis 69 Jahren </a:t>
            </a:r>
            <a:r>
              <a:rPr lang="de-DE" sz="900" smtClean="0"/>
              <a:t>vergütet.</a:t>
            </a:r>
            <a:r>
              <a:rPr lang="de-DE" sz="900" baseline="30000" smtClean="0"/>
              <a:t>5</a:t>
            </a:r>
            <a:r>
              <a:rPr lang="de-DE" sz="900" smtClean="0"/>
              <a:t> Einzelne </a:t>
            </a:r>
            <a:r>
              <a:rPr lang="de-DE" sz="900" dirty="0" smtClean="0"/>
              <a:t>Richtlinien empfehlen jedoch ein Screening bis 75 Jahren oder für Personen mit einer Lebenserwartung &gt; 10 Jahre.</a:t>
            </a:r>
            <a:endParaRPr lang="de-DE" sz="900" baseline="30000" dirty="0" smtClean="0"/>
          </a:p>
          <a:p>
            <a:pPr>
              <a:spcAft>
                <a:spcPts val="300"/>
              </a:spcAft>
            </a:pPr>
            <a:r>
              <a:rPr lang="de-DE" sz="900" b="1" dirty="0" smtClean="0"/>
              <a:t>Welche Personen sind vom Screening mit FIT ausgeschlossen?</a:t>
            </a:r>
          </a:p>
          <a:p>
            <a:pPr marL="171450" lvl="1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900" dirty="0"/>
              <a:t>Kürzlich aufgetretene Symptome des Verdauungstraktes oder makroskopische rektale Blutung -&gt; </a:t>
            </a:r>
            <a:r>
              <a:rPr lang="de-DE" sz="900" u="sng" dirty="0"/>
              <a:t>diagnostische Koloskopie</a:t>
            </a:r>
            <a:r>
              <a:rPr lang="de-DE" sz="900" dirty="0"/>
              <a:t> </a:t>
            </a:r>
            <a:r>
              <a:rPr lang="de-DE" sz="900" dirty="0" smtClean="0"/>
              <a:t>notwendig</a:t>
            </a:r>
            <a:endParaRPr lang="de-DE" sz="900" b="1" dirty="0" smtClean="0"/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900" dirty="0" smtClean="0"/>
              <a:t>Für die Bevölkerung mit hohem oder sehr hohem Risiko ist eine sofortige Koloskopie empfohlen. Das Alter des </a:t>
            </a:r>
            <a:r>
              <a:rPr lang="de-DE" sz="900" dirty="0" err="1" smtClean="0"/>
              <a:t>Screeningbeginns</a:t>
            </a:r>
            <a:r>
              <a:rPr lang="de-DE" sz="900" dirty="0" smtClean="0"/>
              <a:t> sowie die Häufigkeit hängt von der zugrundeliegenden Krankheit ab (Abklärung mit dem </a:t>
            </a:r>
            <a:r>
              <a:rPr lang="de-DE" sz="900" dirty="0" err="1" smtClean="0"/>
              <a:t>Gastroenterologen</a:t>
            </a:r>
            <a:r>
              <a:rPr lang="de-DE" sz="900" dirty="0" smtClean="0"/>
              <a:t>)</a:t>
            </a:r>
          </a:p>
          <a:p>
            <a:pPr lvl="1">
              <a:spcAft>
                <a:spcPts val="300"/>
              </a:spcAft>
            </a:pPr>
            <a:r>
              <a:rPr lang="de-DE" sz="900" dirty="0" smtClean="0"/>
              <a:t>- Hohes Darmkrebsrisiko</a:t>
            </a: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Persönliche Vorgeschichte: </a:t>
            </a:r>
            <a:r>
              <a:rPr lang="de-DE" sz="900" dirty="0" err="1" smtClean="0"/>
              <a:t>kolorektales</a:t>
            </a:r>
            <a:r>
              <a:rPr lang="de-DE" sz="900" dirty="0" smtClean="0"/>
              <a:t> Karzinom oder Polyp (&gt;1cm, villöses oder </a:t>
            </a:r>
            <a:r>
              <a:rPr lang="de-DE" sz="900" dirty="0" err="1" smtClean="0"/>
              <a:t>tubulovillöses</a:t>
            </a:r>
            <a:r>
              <a:rPr lang="de-DE" sz="900" dirty="0" smtClean="0"/>
              <a:t> Adenom, hochgradige Dysplasie)</a:t>
            </a: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Familiäre Vorgeschichte (Verwandte 1. Grades): </a:t>
            </a:r>
            <a:r>
              <a:rPr lang="de-DE" sz="900" dirty="0" err="1" smtClean="0"/>
              <a:t>kolorektales</a:t>
            </a:r>
            <a:r>
              <a:rPr lang="de-DE" sz="900" dirty="0" smtClean="0"/>
              <a:t> Karzinom oder Polyp &lt; 60-jährig</a:t>
            </a: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Colitis </a:t>
            </a:r>
            <a:r>
              <a:rPr lang="de-DE" sz="900" dirty="0" err="1" smtClean="0"/>
              <a:t>ulcerosa</a:t>
            </a:r>
            <a:r>
              <a:rPr lang="de-DE" sz="900" dirty="0" smtClean="0"/>
              <a:t> oder Morbus Crohn nach 8-10 Jahren (</a:t>
            </a:r>
            <a:r>
              <a:rPr lang="de-DE" sz="900" dirty="0" err="1" smtClean="0"/>
              <a:t>Pancolitis</a:t>
            </a:r>
            <a:r>
              <a:rPr lang="de-DE" sz="900" dirty="0" smtClean="0"/>
              <a:t>) oder 15-20 Jahren wenn linksseitige Colitis</a:t>
            </a: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Andere:  Abdominale Bestrahlung während der Kindheit (&gt;30Gy), Akromegalie</a:t>
            </a:r>
          </a:p>
          <a:p>
            <a:pPr marL="628650" lvl="1" indent="-17145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de-DE" sz="900" dirty="0" smtClean="0"/>
              <a:t>Sehr hohes Darmkrebsrisiko: Familiäre adenomatöse </a:t>
            </a:r>
            <a:r>
              <a:rPr lang="de-DE" sz="900" dirty="0" err="1" smtClean="0"/>
              <a:t>Polyposis</a:t>
            </a:r>
            <a:r>
              <a:rPr lang="de-DE" sz="900" dirty="0" smtClean="0"/>
              <a:t> (FAP), Lynch-Syndrom (HNPCC), andere.</a:t>
            </a:r>
          </a:p>
          <a:p>
            <a:pPr marL="0" lvl="1">
              <a:spcAft>
                <a:spcPts val="300"/>
              </a:spcAft>
            </a:pPr>
            <a:r>
              <a:rPr lang="de-DE" sz="900" b="1" dirty="0" smtClean="0"/>
              <a:t>Welche </a:t>
            </a:r>
            <a:r>
              <a:rPr lang="de-DE" sz="900" b="1" dirty="0"/>
              <a:t>Personen sind vom Screening </a:t>
            </a:r>
            <a:r>
              <a:rPr lang="de-DE" sz="900" b="1" dirty="0" smtClean="0"/>
              <a:t>ausgeschlossen?</a:t>
            </a:r>
            <a:endParaRPr lang="de-DE" sz="900" dirty="0" smtClean="0"/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900" dirty="0" smtClean="0"/>
              <a:t>Schwere zwischenzeitliche Erkrankung, Lebenserwartung &lt; 10 Jahre</a:t>
            </a:r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900" dirty="0" smtClean="0"/>
              <a:t>Ablehnung des </a:t>
            </a:r>
            <a:r>
              <a:rPr lang="de-DE" sz="900" dirty="0" err="1" smtClean="0"/>
              <a:t>screenings</a:t>
            </a:r>
            <a:endParaRPr lang="de-DE" sz="900" dirty="0" smtClean="0"/>
          </a:p>
          <a:p>
            <a:pPr>
              <a:spcAft>
                <a:spcPts val="300"/>
              </a:spcAft>
            </a:pPr>
            <a:r>
              <a:rPr lang="de-DE" sz="900" b="1" dirty="0" smtClean="0"/>
              <a:t>Welche </a:t>
            </a:r>
            <a:r>
              <a:rPr lang="de-DE" sz="900" b="1" dirty="0" err="1" smtClean="0"/>
              <a:t>Screeninguntersuchungen</a:t>
            </a:r>
            <a:r>
              <a:rPr lang="de-DE" sz="900" b="1" dirty="0" smtClean="0"/>
              <a:t> sind verfügbar und werden im Rahmen der Entscheidung des BAGs vergütet? Was sind die Kosten für die Patienten?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Eine Screening Koloskopie ODER FIT-Test ab 50 Jahren werden seit 2013 von den Krankenkassen übernommen.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Übrig bleiben zu Lasten der Patienten die Abzugsfranchise und 10% Selbstbehalt: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Koloskopie: ~800 CHF (diagnostische Untersuchung) bis ~1600 CHF  (bei </a:t>
            </a:r>
            <a:r>
              <a:rPr lang="de-DE" sz="900" dirty="0" err="1" smtClean="0"/>
              <a:t>Polypektomien</a:t>
            </a:r>
            <a:r>
              <a:rPr lang="de-DE" sz="900" dirty="0" smtClean="0"/>
              <a:t>).</a:t>
            </a:r>
          </a:p>
          <a:p>
            <a:pPr marL="628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900" dirty="0" smtClean="0"/>
              <a:t>Immunologischer Test auf Blut im Stuhl (FIT): ~50 CHF</a:t>
            </a:r>
            <a:endParaRPr lang="de-DE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53417" y="7887409"/>
            <a:ext cx="65595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 smtClean="0"/>
              <a:t>Fragen an die Patienten zur Erleichterung der Entscheidungsfindung bezüglich Screening.</a:t>
            </a:r>
          </a:p>
          <a:p>
            <a:pPr>
              <a:buFont typeface="Arial" pitchFamily="34" charset="0"/>
              <a:buChar char="•"/>
            </a:pPr>
            <a:r>
              <a:rPr lang="de-DE" sz="900" dirty="0" smtClean="0"/>
              <a:t> Welches sind die wichtigsten Elemente, um Ihre Entscheidung zu treffen?</a:t>
            </a:r>
          </a:p>
          <a:p>
            <a:pPr>
              <a:buFont typeface="Arial" pitchFamily="34" charset="0"/>
              <a:buChar char="•"/>
            </a:pPr>
            <a:r>
              <a:rPr lang="de-DE" sz="900" dirty="0" smtClean="0"/>
              <a:t> Welche andere Person könnte Ihnen helfen, die Entscheidung zu treffen?</a:t>
            </a:r>
          </a:p>
          <a:p>
            <a:pPr>
              <a:buFont typeface="Arial" pitchFamily="34" charset="0"/>
              <a:buChar char="•"/>
            </a:pPr>
            <a:r>
              <a:rPr lang="de-DE" sz="900" dirty="0" smtClean="0"/>
              <a:t> Können Sie mir sagen, was Sie von unserem Gespräch in Erinnerung behalten haben? (</a:t>
            </a:r>
            <a:r>
              <a:rPr lang="de-DE" sz="900" dirty="0" err="1" smtClean="0"/>
              <a:t>Teach</a:t>
            </a:r>
            <a:r>
              <a:rPr lang="de-DE" sz="900" dirty="0" smtClean="0"/>
              <a:t>-back)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65276" y="823545"/>
            <a:ext cx="1224136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Screening</a:t>
            </a:r>
            <a:endParaRPr lang="de-DE" sz="900" dirty="0"/>
          </a:p>
        </p:txBody>
      </p:sp>
      <p:cxnSp>
        <p:nvCxnSpPr>
          <p:cNvPr id="34" name="Connecteur droit avec flèche 33"/>
          <p:cNvCxnSpPr>
            <a:stCxn id="12" idx="2"/>
            <a:endCxn id="19" idx="0"/>
          </p:cNvCxnSpPr>
          <p:nvPr/>
        </p:nvCxnSpPr>
        <p:spPr>
          <a:xfrm flipH="1">
            <a:off x="3877344" y="575320"/>
            <a:ext cx="823500" cy="2482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62601" y="9603288"/>
            <a:ext cx="247444" cy="264457"/>
          </a:xfrm>
        </p:spPr>
        <p:txBody>
          <a:bodyPr/>
          <a:lstStyle/>
          <a:p>
            <a:fld id="{04A3A10D-7D5E-4932-A76F-CD1632FD3D96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21919" y="9398169"/>
            <a:ext cx="6719193" cy="5078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fr-CH" sz="900" dirty="0" err="1" smtClean="0"/>
              <a:t>Basierend</a:t>
            </a:r>
            <a:r>
              <a:rPr lang="fr-CH" sz="900" dirty="0" smtClean="0"/>
              <a:t> </a:t>
            </a:r>
            <a:r>
              <a:rPr lang="fr-CH" sz="900" dirty="0" err="1" smtClean="0"/>
              <a:t>auf</a:t>
            </a:r>
            <a:r>
              <a:rPr lang="fr-CH" sz="900" dirty="0" smtClean="0"/>
              <a:t> </a:t>
            </a:r>
            <a:r>
              <a:rPr lang="fr-CH" sz="900" dirty="0" err="1" smtClean="0"/>
              <a:t>dem</a:t>
            </a:r>
            <a:r>
              <a:rPr lang="fr-CH" sz="900" dirty="0" smtClean="0"/>
              <a:t> </a:t>
            </a:r>
            <a:r>
              <a:rPr lang="fr-CH" sz="900" dirty="0" err="1" smtClean="0"/>
              <a:t>Konzept</a:t>
            </a:r>
            <a:r>
              <a:rPr lang="fr-CH" sz="900" dirty="0" smtClean="0"/>
              <a:t> </a:t>
            </a:r>
            <a:r>
              <a:rPr lang="fr-CH" sz="900" dirty="0" err="1" smtClean="0"/>
              <a:t>von</a:t>
            </a:r>
            <a:r>
              <a:rPr lang="fr-CH" sz="900" dirty="0" smtClean="0"/>
              <a:t> «</a:t>
            </a:r>
            <a:r>
              <a:rPr lang="fr-CH" sz="900" i="1" dirty="0" smtClean="0"/>
              <a:t>Boîte à décision»</a:t>
            </a:r>
            <a:r>
              <a:rPr lang="fr-CH" sz="900" dirty="0" smtClean="0"/>
              <a:t> de A. Giguere, Université Laval, Québec</a:t>
            </a:r>
          </a:p>
          <a:p>
            <a:r>
              <a:rPr lang="fr-CH" sz="900" dirty="0" err="1" smtClean="0"/>
              <a:t>Angepasste</a:t>
            </a:r>
            <a:r>
              <a:rPr lang="fr-CH" sz="900" dirty="0" smtClean="0"/>
              <a:t> Version </a:t>
            </a:r>
            <a:r>
              <a:rPr lang="fr-CH" sz="900" dirty="0" err="1" smtClean="0"/>
              <a:t>für</a:t>
            </a:r>
            <a:r>
              <a:rPr lang="fr-CH" sz="900" dirty="0" smtClean="0"/>
              <a:t> </a:t>
            </a:r>
            <a:r>
              <a:rPr lang="fr-CH" sz="900" dirty="0" err="1" smtClean="0"/>
              <a:t>das</a:t>
            </a:r>
            <a:r>
              <a:rPr lang="fr-CH" sz="900" dirty="0" smtClean="0"/>
              <a:t> </a:t>
            </a:r>
            <a:r>
              <a:rPr lang="fr-CH" sz="900" dirty="0" err="1" smtClean="0"/>
              <a:t>Projekt</a:t>
            </a:r>
            <a:r>
              <a:rPr lang="fr-CH" sz="900" dirty="0" smtClean="0"/>
              <a:t> NFP74 </a:t>
            </a:r>
            <a:r>
              <a:rPr lang="fr-CH" sz="900" dirty="0" err="1" smtClean="0"/>
              <a:t>Smarter</a:t>
            </a:r>
            <a:r>
              <a:rPr lang="fr-CH" sz="900" dirty="0" smtClean="0"/>
              <a:t> </a:t>
            </a:r>
            <a:r>
              <a:rPr lang="fr-CH" sz="900" dirty="0" err="1" smtClean="0"/>
              <a:t>Medicine</a:t>
            </a:r>
            <a:r>
              <a:rPr lang="fr-CH" sz="900" dirty="0" smtClean="0"/>
              <a:t>, </a:t>
            </a:r>
            <a:r>
              <a:rPr lang="fr-CH" sz="900" dirty="0" err="1" smtClean="0"/>
              <a:t>Entscheidungsbox</a:t>
            </a:r>
            <a:r>
              <a:rPr lang="fr-CH" sz="900" dirty="0" smtClean="0"/>
              <a:t> an </a:t>
            </a:r>
            <a:r>
              <a:rPr lang="fr-CH" sz="900" dirty="0" err="1" smtClean="0"/>
              <a:t>Hausärzte</a:t>
            </a:r>
            <a:r>
              <a:rPr lang="fr-CH" sz="900" dirty="0" smtClean="0"/>
              <a:t> </a:t>
            </a:r>
            <a:r>
              <a:rPr lang="fr-CH" sz="900" dirty="0" err="1" smtClean="0"/>
              <a:t>verteilt</a:t>
            </a:r>
            <a:r>
              <a:rPr lang="fr-CH" sz="900" dirty="0" smtClean="0"/>
              <a:t> </a:t>
            </a:r>
            <a:r>
              <a:rPr lang="fr-CH" sz="900" dirty="0" err="1" smtClean="0"/>
              <a:t>im</a:t>
            </a:r>
            <a:r>
              <a:rPr lang="fr-CH" sz="900" dirty="0" smtClean="0"/>
              <a:t> </a:t>
            </a:r>
            <a:r>
              <a:rPr lang="fr-CH" sz="900" dirty="0" err="1" smtClean="0"/>
              <a:t>Rahmen</a:t>
            </a:r>
            <a:r>
              <a:rPr lang="fr-CH" sz="900" dirty="0" smtClean="0"/>
              <a:t> </a:t>
            </a:r>
            <a:r>
              <a:rPr lang="fr-CH" sz="900" dirty="0" err="1" smtClean="0"/>
              <a:t>von</a:t>
            </a:r>
            <a:r>
              <a:rPr lang="fr-CH" sz="900" dirty="0" smtClean="0"/>
              <a:t> </a:t>
            </a:r>
            <a:r>
              <a:rPr lang="fr-CH" sz="900" dirty="0" err="1" smtClean="0"/>
              <a:t>dem</a:t>
            </a:r>
            <a:r>
              <a:rPr lang="fr-CH" sz="900" dirty="0" smtClean="0"/>
              <a:t> </a:t>
            </a:r>
            <a:r>
              <a:rPr lang="fr-CH" sz="900" dirty="0" err="1" smtClean="0"/>
              <a:t>Programm</a:t>
            </a:r>
            <a:r>
              <a:rPr lang="fr-CH" sz="900" dirty="0" smtClean="0"/>
              <a:t> des </a:t>
            </a:r>
            <a:r>
              <a:rPr lang="fr-CH" sz="900" dirty="0" err="1" smtClean="0"/>
              <a:t>Kantons</a:t>
            </a:r>
            <a:r>
              <a:rPr lang="fr-CH" sz="900" dirty="0" smtClean="0"/>
              <a:t> </a:t>
            </a:r>
            <a:r>
              <a:rPr lang="fr-CH" sz="900" dirty="0" err="1" smtClean="0"/>
              <a:t>Waadt</a:t>
            </a:r>
            <a:r>
              <a:rPr lang="fr-CH" sz="900" dirty="0" smtClean="0"/>
              <a:t> </a:t>
            </a:r>
            <a:r>
              <a:rPr lang="fr-CH" sz="900" dirty="0" err="1" smtClean="0"/>
              <a:t>für</a:t>
            </a:r>
            <a:r>
              <a:rPr lang="fr-CH" sz="900" dirty="0" smtClean="0"/>
              <a:t> </a:t>
            </a:r>
            <a:r>
              <a:rPr lang="fr-CH" sz="900" dirty="0" err="1" smtClean="0"/>
              <a:t>Darmkrebs</a:t>
            </a:r>
            <a:r>
              <a:rPr lang="fr-CH" sz="900" dirty="0" smtClean="0"/>
              <a:t> </a:t>
            </a:r>
            <a:r>
              <a:rPr lang="fr-CH" sz="900" dirty="0" err="1" smtClean="0"/>
              <a:t>Früherkennung</a:t>
            </a:r>
            <a:r>
              <a:rPr lang="fr-CH" sz="900" dirty="0" smtClean="0"/>
              <a:t>.</a:t>
            </a:r>
            <a:endParaRPr lang="fr-CH" sz="900" baseline="30000" dirty="0" smtClean="0"/>
          </a:p>
        </p:txBody>
      </p:sp>
      <p:sp>
        <p:nvSpPr>
          <p:cNvPr id="22" name="ZoneTexte 19"/>
          <p:cNvSpPr txBox="1"/>
          <p:nvPr/>
        </p:nvSpPr>
        <p:spPr>
          <a:xfrm>
            <a:off x="153417" y="8569349"/>
            <a:ext cx="6559550" cy="869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r>
              <a:rPr lang="fr-CH" sz="1050" b="1" smtClean="0"/>
              <a:t>Referenzen</a:t>
            </a:r>
            <a:endParaRPr lang="fr-CH" sz="1050" b="1" dirty="0" smtClean="0"/>
          </a:p>
          <a:p>
            <a:r>
              <a:rPr lang="fr-CH" sz="800" baseline="30000" dirty="0" smtClean="0"/>
              <a:t>1</a:t>
            </a:r>
            <a:r>
              <a:rPr lang="fr-CH" sz="800" dirty="0" smtClean="0"/>
              <a:t>National Institute for Cancer </a:t>
            </a:r>
            <a:r>
              <a:rPr lang="fr-CH" sz="800" dirty="0" err="1" smtClean="0"/>
              <a:t>Epidemiology</a:t>
            </a:r>
            <a:r>
              <a:rPr lang="fr-CH" sz="800" dirty="0" smtClean="0"/>
              <a:t> and Registration/FSO 2016</a:t>
            </a:r>
            <a:endParaRPr lang="fr-CH" sz="800" baseline="30000" dirty="0" smtClean="0"/>
          </a:p>
          <a:p>
            <a:r>
              <a:rPr lang="fr-CH" sz="800" baseline="30000" dirty="0" smtClean="0"/>
              <a:t>2</a:t>
            </a:r>
            <a:r>
              <a:rPr lang="fr-CH" sz="800" dirty="0" smtClean="0"/>
              <a:t>Quintero et al. </a:t>
            </a:r>
            <a:r>
              <a:rPr lang="fr-CH" sz="800" i="1" dirty="0" smtClean="0"/>
              <a:t>N Engl J Med</a:t>
            </a:r>
            <a:r>
              <a:rPr lang="fr-CH" sz="800" dirty="0" smtClean="0"/>
              <a:t> 2012;366:697-706</a:t>
            </a:r>
          </a:p>
          <a:p>
            <a:r>
              <a:rPr lang="fr-CH" sz="800" baseline="30000" dirty="0" smtClean="0"/>
              <a:t>3</a:t>
            </a:r>
            <a:r>
              <a:rPr lang="fr-CH" sz="800" dirty="0" smtClean="0"/>
              <a:t>Pox et al. </a:t>
            </a:r>
            <a:r>
              <a:rPr lang="fr-CH" sz="800" i="1" dirty="0" err="1" smtClean="0"/>
              <a:t>Gastroenterology</a:t>
            </a:r>
            <a:r>
              <a:rPr lang="fr-CH" sz="800" dirty="0" smtClean="0"/>
              <a:t> 2012;142:1460-1467.</a:t>
            </a:r>
            <a:endParaRPr lang="fr-CH" sz="800" baseline="30000" dirty="0"/>
          </a:p>
          <a:p>
            <a:r>
              <a:rPr lang="fr-CH" sz="800" baseline="30000" dirty="0" smtClean="0"/>
              <a:t>4</a:t>
            </a:r>
            <a:r>
              <a:rPr lang="fr-CH" sz="800" dirty="0" smtClean="0"/>
              <a:t>Knudsen et al. </a:t>
            </a:r>
            <a:r>
              <a:rPr lang="fr-CH" sz="800" i="1" dirty="0" smtClean="0"/>
              <a:t>Ann </a:t>
            </a:r>
            <a:r>
              <a:rPr lang="fr-CH" sz="800" i="1" dirty="0" err="1" smtClean="0"/>
              <a:t>Intern</a:t>
            </a:r>
            <a:r>
              <a:rPr lang="fr-CH" sz="800" i="1" dirty="0" smtClean="0"/>
              <a:t> Med</a:t>
            </a:r>
            <a:r>
              <a:rPr lang="fr-CH" sz="800" dirty="0" smtClean="0"/>
              <a:t> 2016;315(23):2595-2609.</a:t>
            </a:r>
          </a:p>
          <a:p>
            <a:r>
              <a:rPr lang="fr-CH" sz="800" baseline="30000" dirty="0" smtClean="0"/>
              <a:t>5</a:t>
            </a:r>
            <a:r>
              <a:rPr lang="fr-CH" sz="800" dirty="0" smtClean="0"/>
              <a:t>Bulliard J.-L. et al. </a:t>
            </a:r>
            <a:r>
              <a:rPr lang="fr-CH" sz="800" i="1" dirty="0" err="1" smtClean="0"/>
              <a:t>Rev</a:t>
            </a:r>
            <a:r>
              <a:rPr lang="fr-CH" sz="800" i="1" dirty="0" smtClean="0"/>
              <a:t> Med Suisse</a:t>
            </a:r>
            <a:r>
              <a:rPr lang="fr-CH" sz="800" dirty="0" smtClean="0"/>
              <a:t> 2012;8:1464-7.</a:t>
            </a:r>
          </a:p>
          <a:p>
            <a:r>
              <a:rPr lang="fr-CH" sz="800" baseline="30000" dirty="0" smtClean="0"/>
              <a:t>6</a:t>
            </a:r>
            <a:r>
              <a:rPr lang="fr-CH" sz="800" dirty="0" smtClean="0"/>
              <a:t>Brenner et al. </a:t>
            </a:r>
            <a:r>
              <a:rPr lang="fr-CH" sz="800" i="1" dirty="0" smtClean="0"/>
              <a:t>BMJ</a:t>
            </a:r>
            <a:r>
              <a:rPr lang="fr-CH" sz="800" dirty="0" smtClean="0"/>
              <a:t> 2014; 348:g2467.</a:t>
            </a:r>
          </a:p>
          <a:p>
            <a:r>
              <a:rPr lang="fr-CH" sz="800" baseline="30000" dirty="0" smtClean="0"/>
              <a:t>7</a:t>
            </a:r>
            <a:r>
              <a:rPr lang="fr-CH" sz="800" dirty="0" smtClean="0"/>
              <a:t>Rutter MD et al. </a:t>
            </a:r>
            <a:r>
              <a:rPr lang="fr-CH" sz="800" i="1" dirty="0" err="1" smtClean="0"/>
              <a:t>Endoscopy</a:t>
            </a:r>
            <a:r>
              <a:rPr lang="fr-CH" sz="800" dirty="0" smtClean="0"/>
              <a:t> 2014 ;46(02):90-97</a:t>
            </a:r>
          </a:p>
          <a:p>
            <a:r>
              <a:rPr lang="fr-CH" sz="800" baseline="30000" dirty="0" smtClean="0"/>
              <a:t>8</a:t>
            </a:r>
            <a:r>
              <a:rPr lang="fr-CH" sz="800" dirty="0" smtClean="0"/>
              <a:t>Recommendation on Colorectal Cancer Screening, USPSTF, 2016</a:t>
            </a:r>
          </a:p>
          <a:p>
            <a:r>
              <a:rPr lang="fr-CH" sz="800" baseline="30000" dirty="0" smtClean="0"/>
              <a:t>9 </a:t>
            </a:r>
            <a:r>
              <a:rPr lang="fr-CH" sz="800" dirty="0" smtClean="0"/>
              <a:t>Lee et al..</a:t>
            </a:r>
            <a:r>
              <a:rPr lang="fr-CH" sz="800" i="1" dirty="0" smtClean="0"/>
              <a:t> </a:t>
            </a:r>
            <a:r>
              <a:rPr lang="fr-CH" sz="800" i="1" dirty="0"/>
              <a:t>Ann </a:t>
            </a:r>
            <a:r>
              <a:rPr lang="fr-CH" sz="800" i="1" dirty="0" err="1"/>
              <a:t>Intern</a:t>
            </a:r>
            <a:r>
              <a:rPr lang="fr-CH" sz="800" i="1" dirty="0"/>
              <a:t> </a:t>
            </a:r>
            <a:r>
              <a:rPr lang="fr-CH" sz="800" i="1" dirty="0" smtClean="0"/>
              <a:t>Med</a:t>
            </a:r>
            <a:r>
              <a:rPr lang="fr-CH" sz="800" dirty="0" smtClean="0"/>
              <a:t> 2014;160(3):171</a:t>
            </a:r>
          </a:p>
          <a:p>
            <a:r>
              <a:rPr lang="fr-CH" sz="800" baseline="30000" dirty="0" smtClean="0"/>
              <a:t>10</a:t>
            </a:r>
            <a:r>
              <a:rPr lang="fr-CH" sz="800" dirty="0" smtClean="0"/>
              <a:t>Lauby-Secretan et al. </a:t>
            </a:r>
            <a:r>
              <a:rPr lang="fr-CH" sz="800" i="1" dirty="0" smtClean="0"/>
              <a:t>N </a:t>
            </a:r>
            <a:r>
              <a:rPr lang="fr-CH" sz="800" i="1" dirty="0" err="1" smtClean="0"/>
              <a:t>Engl</a:t>
            </a:r>
            <a:r>
              <a:rPr lang="fr-CH" sz="800" i="1" dirty="0" smtClean="0"/>
              <a:t> J Med </a:t>
            </a:r>
            <a:r>
              <a:rPr lang="fr-CH" sz="800" dirty="0" smtClean="0"/>
              <a:t>2018 Mar 26</a:t>
            </a:r>
            <a:endParaRPr lang="fr-CH" sz="800" i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8640" y="31919"/>
            <a:ext cx="6552728" cy="1392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b="1" dirty="0" smtClean="0">
                <a:solidFill>
                  <a:srgbClr val="000000"/>
                </a:solidFill>
              </a:rPr>
              <a:t>Untersuchung auf okkultes Blut im Stuhl mit immunologischer Methode (FIT)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de-DE" sz="900" dirty="0" smtClean="0">
                <a:solidFill>
                  <a:srgbClr val="000000"/>
                </a:solidFill>
              </a:rPr>
              <a:t>Der Patient erwirbt </a:t>
            </a:r>
            <a:r>
              <a:rPr lang="de-DE" sz="900" dirty="0" smtClean="0"/>
              <a:t>in Ihrer Praxis </a:t>
            </a:r>
            <a:r>
              <a:rPr lang="de-DE" sz="900" dirty="0" smtClean="0">
                <a:solidFill>
                  <a:srgbClr val="000000"/>
                </a:solidFill>
              </a:rPr>
              <a:t>ein </a:t>
            </a:r>
            <a:r>
              <a:rPr lang="de-DE" sz="900" dirty="0" err="1" smtClean="0">
                <a:solidFill>
                  <a:srgbClr val="000000"/>
                </a:solidFill>
              </a:rPr>
              <a:t>Stuhlasservationsset</a:t>
            </a:r>
            <a:r>
              <a:rPr lang="de-DE" sz="900" dirty="0" smtClean="0">
                <a:solidFill>
                  <a:srgbClr val="000000"/>
                </a:solidFill>
              </a:rPr>
              <a:t> und wird über die Anwendung instruiert. Nach Entnahme der Stuhlprobe mit Hilfe des Sets zu Hause sendet der Patient die Probe in ein Zentrallabor.</a:t>
            </a:r>
          </a:p>
          <a:p>
            <a:pPr>
              <a:spcAft>
                <a:spcPts val="300"/>
              </a:spcAft>
            </a:pPr>
            <a:r>
              <a:rPr lang="de-DE" sz="900" b="1" dirty="0" smtClean="0"/>
              <a:t>Warum der immunologische Test und nicht der </a:t>
            </a:r>
            <a:r>
              <a:rPr lang="de-DE" sz="900" b="1" dirty="0" err="1" smtClean="0"/>
              <a:t>Guaiac</a:t>
            </a:r>
            <a:r>
              <a:rPr lang="de-DE" sz="900" b="1" dirty="0" smtClean="0"/>
              <a:t>-Test?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de-DE" sz="900" dirty="0" smtClean="0"/>
              <a:t> Der FIT erweist eine bessere Sensibilität (weniger falsch-negative) und benötigt nur eine Probe alle 2 Jahre ohne spezielle diätetische Vorbereitung. </a:t>
            </a:r>
          </a:p>
          <a:p>
            <a:pPr>
              <a:spcAft>
                <a:spcPts val="300"/>
              </a:spcAft>
            </a:pPr>
            <a:r>
              <a:rPr lang="de-DE" sz="900" b="1" dirty="0" smtClean="0"/>
              <a:t>Evidenzniveau:</a:t>
            </a:r>
            <a:endParaRPr lang="de-DE" sz="900" dirty="0" smtClean="0"/>
          </a:p>
          <a:p>
            <a:pPr marL="20638" indent="-20638">
              <a:buFont typeface="Arial"/>
              <a:buChar char="•"/>
              <a:tabLst>
                <a:tab pos="0" algn="l"/>
                <a:tab pos="182563" algn="l"/>
              </a:tabLst>
            </a:pPr>
            <a:r>
              <a:rPr lang="de-DE" sz="900" dirty="0" smtClean="0"/>
              <a:t> Daten über die extrapolierte Mortalität in randomisierten kontrollierten Studien (RCT) durchgeführt mit dem </a:t>
            </a:r>
            <a:r>
              <a:rPr lang="de-DE" sz="900" dirty="0" err="1" smtClean="0"/>
              <a:t>Guaiac</a:t>
            </a:r>
            <a:r>
              <a:rPr lang="de-DE" sz="900" dirty="0" smtClean="0"/>
              <a:t>-Test.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88840" y="1453512"/>
            <a:ext cx="295232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1000 Personen führen einen FIT-Test durch</a:t>
            </a:r>
            <a:r>
              <a:rPr lang="de-DE" sz="900" baseline="30000" dirty="0" smtClean="0"/>
              <a:t> 2-3</a:t>
            </a:r>
            <a:endParaRPr lang="de-DE" sz="900" baseline="30000" dirty="0"/>
          </a:p>
        </p:txBody>
      </p:sp>
      <p:sp>
        <p:nvSpPr>
          <p:cNvPr id="4" name="ZoneTexte 3"/>
          <p:cNvSpPr txBox="1"/>
          <p:nvPr/>
        </p:nvSpPr>
        <p:spPr>
          <a:xfrm>
            <a:off x="980728" y="1921564"/>
            <a:ext cx="2232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60-80 mit </a:t>
            </a:r>
            <a:r>
              <a:rPr lang="de-DE" sz="900" b="1" dirty="0" smtClean="0"/>
              <a:t>positivem Resultat</a:t>
            </a:r>
            <a:r>
              <a:rPr lang="de-DE" sz="900" dirty="0" smtClean="0"/>
              <a:t>, davon machen 85-90% eine Koloskopie</a:t>
            </a:r>
            <a:endParaRPr lang="de-DE" sz="900" dirty="0"/>
          </a:p>
        </p:txBody>
      </p:sp>
      <p:sp>
        <p:nvSpPr>
          <p:cNvPr id="5" name="ZoneTexte 4"/>
          <p:cNvSpPr txBox="1"/>
          <p:nvPr/>
        </p:nvSpPr>
        <p:spPr>
          <a:xfrm>
            <a:off x="4877544" y="1872698"/>
            <a:ext cx="164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920-940 mit </a:t>
            </a:r>
            <a:r>
              <a:rPr lang="de-DE" sz="900" b="1" dirty="0" smtClean="0"/>
              <a:t>negativem</a:t>
            </a:r>
            <a:r>
              <a:rPr lang="de-DE" sz="900" dirty="0" smtClean="0"/>
              <a:t> Resultat</a:t>
            </a:r>
            <a:endParaRPr lang="de-DE" sz="900" dirty="0"/>
          </a:p>
        </p:txBody>
      </p:sp>
      <p:sp>
        <p:nvSpPr>
          <p:cNvPr id="6" name="ZoneTexte 5"/>
          <p:cNvSpPr txBox="1"/>
          <p:nvPr/>
        </p:nvSpPr>
        <p:spPr>
          <a:xfrm>
            <a:off x="188640" y="2483667"/>
            <a:ext cx="9361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3-4 Karzinome</a:t>
            </a:r>
            <a:endParaRPr lang="de-DE" sz="900" dirty="0"/>
          </a:p>
        </p:txBody>
      </p:sp>
      <p:sp>
        <p:nvSpPr>
          <p:cNvPr id="7" name="ZoneTexte 6"/>
          <p:cNvSpPr txBox="1"/>
          <p:nvPr/>
        </p:nvSpPr>
        <p:spPr>
          <a:xfrm>
            <a:off x="1124744" y="2483667"/>
            <a:ext cx="12241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/>
              <a:t>23-25 Fortgeschrittene Adenome*</a:t>
            </a:r>
            <a:endParaRPr lang="de-DE" sz="800" dirty="0"/>
          </a:p>
        </p:txBody>
      </p:sp>
      <p:grpSp>
        <p:nvGrpSpPr>
          <p:cNvPr id="81" name="Groupe 80"/>
          <p:cNvGrpSpPr/>
          <p:nvPr/>
        </p:nvGrpSpPr>
        <p:grpSpPr>
          <a:xfrm>
            <a:off x="188640" y="3387695"/>
            <a:ext cx="6669360" cy="1277273"/>
            <a:chOff x="188640" y="1597837"/>
            <a:chExt cx="6669360" cy="1277273"/>
          </a:xfrm>
        </p:grpSpPr>
        <p:sp>
          <p:nvSpPr>
            <p:cNvPr id="9" name="ZoneTexte 8"/>
            <p:cNvSpPr txBox="1"/>
            <p:nvPr/>
          </p:nvSpPr>
          <p:spPr>
            <a:xfrm>
              <a:off x="188640" y="1598628"/>
              <a:ext cx="3312368" cy="1192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800" u="sng" dirty="0" smtClean="0"/>
                <a:t>Nutzen und Vorteile des Screenings mittels FIT</a:t>
              </a:r>
              <a:r>
                <a:rPr lang="de-DE" sz="800" dirty="0" smtClean="0"/>
                <a:t>: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800" dirty="0" smtClean="0"/>
                <a:t> </a:t>
              </a:r>
              <a:r>
                <a:rPr lang="de-DE" sz="800" b="1" dirty="0" smtClean="0"/>
                <a:t>Vermindert </a:t>
              </a:r>
              <a:r>
                <a:rPr lang="de-DE" sz="800" dirty="0" smtClean="0"/>
                <a:t>das Risiko aufgrund eines </a:t>
              </a:r>
              <a:r>
                <a:rPr lang="de-DE" sz="800" dirty="0" err="1" smtClean="0"/>
                <a:t>kolorektalen</a:t>
              </a:r>
              <a:r>
                <a:rPr lang="de-DE" sz="800" dirty="0" smtClean="0"/>
                <a:t> Karzinoms zu </a:t>
              </a:r>
              <a:r>
                <a:rPr lang="de-DE" sz="800" b="1" dirty="0" smtClean="0"/>
                <a:t>sterben</a:t>
              </a:r>
              <a:r>
                <a:rPr lang="de-DE" sz="800" dirty="0" smtClean="0"/>
                <a:t>.</a:t>
              </a:r>
              <a:r>
                <a:rPr lang="de-DE" sz="800" baseline="30000" dirty="0" smtClean="0"/>
                <a:t>10</a:t>
              </a:r>
              <a:r>
                <a:rPr lang="de-DE" sz="800" dirty="0" smtClean="0"/>
                <a:t> Geschätzte relative Risikoreduktion : zwischen 10-40% (je nach Umständen, Häufigkeit und Compliance mit dem Test).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800" dirty="0" smtClean="0"/>
                <a:t>Umgeht die Notwendigkeit, sich einer invasiven Untersuchung unterziehen zu müssen: nur 60-80/1000 müssen sich einer Koloskopie unterziehen.</a:t>
              </a:r>
              <a:r>
                <a:rPr lang="de-DE" sz="800" baseline="30000" dirty="0" smtClean="0"/>
                <a:t>2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800" dirty="0" smtClean="0"/>
                <a:t>Sensitivität 79-83% für Karzinome und 10-20% für Adenome.</a:t>
              </a:r>
              <a:r>
                <a:rPr lang="de-DE" sz="800" baseline="30000" dirty="0" smtClean="0"/>
                <a:t>4-9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573016" y="1597837"/>
              <a:ext cx="3284984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800" u="sng" dirty="0" smtClean="0"/>
                <a:t>Risiken und Nachteile des Screenings mittels FIT</a:t>
              </a:r>
              <a:r>
                <a:rPr lang="de-DE" sz="800" dirty="0" smtClean="0"/>
                <a:t>: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800" b="1" dirty="0" smtClean="0"/>
                <a:t> Falsche Sicherheit: </a:t>
              </a:r>
              <a:r>
                <a:rPr lang="de-DE" sz="800" dirty="0" smtClean="0"/>
                <a:t>20-40/1000 Personen haben eine präkanzeröse Läsion oder ein Karzinom trotz negativem FIT (falsch-negativ). Ein Teil der Falsch-negativen kann in den nachfolgenden Kontrollen entdeckt werden (alle 2 Jahre).</a:t>
              </a:r>
              <a:r>
                <a:rPr lang="de-DE" sz="800" baseline="30000" dirty="0" smtClean="0"/>
                <a:t>4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800" b="1" dirty="0" smtClean="0"/>
                <a:t>Fälschlicherweise beunruhigt werden</a:t>
              </a:r>
              <a:r>
                <a:rPr lang="de-DE" sz="800" dirty="0" smtClean="0"/>
                <a:t>: Von 100 Patienten mit positivem FIT, 40-50 werden eine Koloskopie ohne Nachweis eines Karzinoms oder Adenoms haben (falsch-positiv), aufgrund einer Blutung anderen Ursprungs.</a:t>
              </a:r>
              <a:r>
                <a:rPr lang="de-DE" sz="800" baseline="30000" dirty="0" smtClean="0"/>
                <a:t>2</a:t>
              </a:r>
              <a:endParaRPr lang="de-DE" sz="800" baseline="300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88640" y="4606315"/>
            <a:ext cx="6552728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 err="1" smtClean="0"/>
              <a:t>Screeningkoloskopie</a:t>
            </a:r>
            <a:endParaRPr lang="de-DE" sz="900" b="1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de-DE" sz="900" dirty="0" smtClean="0"/>
              <a:t> Vorbereitung mit eingeschränkter Ernährung 1-2 Tage zuvor, danach Laxativ am Vorabend. 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de-DE" sz="900" dirty="0" smtClean="0"/>
              <a:t> Koloskopie durch erfahrene-n </a:t>
            </a:r>
            <a:r>
              <a:rPr lang="de-DE" sz="900" dirty="0" err="1" smtClean="0"/>
              <a:t>Gastroenterologin</a:t>
            </a:r>
            <a:r>
              <a:rPr lang="de-DE" sz="900" dirty="0" smtClean="0"/>
              <a:t>-en mit direkter </a:t>
            </a:r>
            <a:r>
              <a:rPr lang="de-DE" sz="900" dirty="0" err="1" smtClean="0"/>
              <a:t>Polypektomie</a:t>
            </a:r>
            <a:r>
              <a:rPr lang="de-DE" sz="900" dirty="0" smtClean="0"/>
              <a:t> wenn Polypen gefunden, gefolgt von Pathologie. </a:t>
            </a:r>
          </a:p>
          <a:p>
            <a:r>
              <a:rPr lang="de-DE" sz="900" b="1" dirty="0" smtClean="0"/>
              <a:t>Evidenzniveau:</a:t>
            </a:r>
            <a:endParaRPr lang="de-DE" sz="900" dirty="0" smtClean="0"/>
          </a:p>
          <a:p>
            <a:pPr>
              <a:buFont typeface="Arial"/>
              <a:buChar char="•"/>
              <a:tabLst>
                <a:tab pos="114300" algn="l"/>
              </a:tabLst>
            </a:pPr>
            <a:r>
              <a:rPr lang="de-DE" sz="900" dirty="0" smtClean="0"/>
              <a:t> Nur Beobachtungsstudien (keine RCT) für die Koloskopie, mehrere RCTs hoher Qualität für die Sigmoidoskopie</a:t>
            </a:r>
            <a:r>
              <a:rPr lang="de-DE" sz="900" baseline="30000" dirty="0" smtClean="0"/>
              <a:t>5</a:t>
            </a:r>
            <a:r>
              <a:rPr lang="de-DE" sz="900" dirty="0"/>
              <a:t>.</a:t>
            </a:r>
            <a:r>
              <a:rPr lang="de-DE" sz="900" baseline="30000" dirty="0" smtClean="0"/>
              <a:t> </a:t>
            </a:r>
            <a:r>
              <a:rPr lang="de-DE" sz="900" dirty="0" smtClean="0"/>
              <a:t>RCT mit Koloskopie </a:t>
            </a:r>
            <a:r>
              <a:rPr lang="de-DE" sz="900" dirty="0"/>
              <a:t>in </a:t>
            </a:r>
            <a:r>
              <a:rPr lang="de-DE" sz="900" dirty="0" smtClean="0"/>
              <a:t>Europa am laufen </a:t>
            </a:r>
            <a:r>
              <a:rPr lang="de-DE" sz="900" baseline="30000" dirty="0" smtClean="0"/>
              <a:t>2</a:t>
            </a:r>
            <a:r>
              <a:rPr lang="de-DE" sz="900" dirty="0" smtClean="0"/>
              <a:t>.</a:t>
            </a:r>
            <a:endParaRPr lang="de-DE" sz="900" baseline="300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984920" y="5787566"/>
            <a:ext cx="23042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1000 Personen haben eine Screeningkoloskopie</a:t>
            </a:r>
            <a:r>
              <a:rPr lang="de-DE" sz="900" baseline="30000" dirty="0" smtClean="0"/>
              <a:t>2,6</a:t>
            </a:r>
            <a:endParaRPr lang="de-DE" sz="900" baseline="30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8640" y="7329264"/>
            <a:ext cx="6751586" cy="2300630"/>
            <a:chOff x="116632" y="6595681"/>
            <a:chExt cx="6751586" cy="2300630"/>
          </a:xfrm>
        </p:grpSpPr>
        <p:sp>
          <p:nvSpPr>
            <p:cNvPr id="17" name="ZoneTexte 16"/>
            <p:cNvSpPr txBox="1"/>
            <p:nvPr/>
          </p:nvSpPr>
          <p:spPr>
            <a:xfrm>
              <a:off x="116632" y="6656075"/>
              <a:ext cx="324036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900" u="sng" dirty="0" smtClean="0"/>
                <a:t>Vorteile</a:t>
              </a:r>
              <a:r>
                <a:rPr lang="de-DE" sz="900" dirty="0" smtClean="0"/>
                <a:t> des Screenings mittels Koloskopie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dirty="0" smtClean="0"/>
                <a:t> </a:t>
              </a:r>
              <a:r>
                <a:rPr lang="de-DE" sz="900" b="1" dirty="0" smtClean="0"/>
                <a:t>Vermindert </a:t>
              </a:r>
              <a:r>
                <a:rPr lang="de-DE" sz="900" dirty="0" smtClean="0"/>
                <a:t>das Risiko, an einem </a:t>
              </a:r>
              <a:r>
                <a:rPr lang="de-DE" sz="900" dirty="0" err="1" smtClean="0"/>
                <a:t>kolorektalen</a:t>
              </a:r>
              <a:r>
                <a:rPr lang="de-DE" sz="900" dirty="0" smtClean="0"/>
                <a:t> Karzinom zu sterben</a:t>
              </a:r>
              <a:r>
                <a:rPr lang="de-DE" sz="900" baseline="30000" dirty="0" smtClean="0"/>
                <a:t>10</a:t>
              </a:r>
              <a:r>
                <a:rPr lang="de-DE" sz="900" dirty="0" smtClean="0"/>
                <a:t>. Geschätztes relatives Risiko: zw. 50-70%.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dirty="0" smtClean="0"/>
                <a:t> </a:t>
              </a:r>
              <a:r>
                <a:rPr lang="de-DE" sz="900" b="1" dirty="0" smtClean="0"/>
                <a:t>Verminderung </a:t>
              </a:r>
              <a:r>
                <a:rPr lang="de-DE" sz="900" dirty="0" smtClean="0"/>
                <a:t>vom Risiko, an einem </a:t>
              </a:r>
              <a:r>
                <a:rPr lang="de-DE" sz="900" dirty="0" err="1" smtClean="0"/>
                <a:t>kolorektalen</a:t>
              </a:r>
              <a:r>
                <a:rPr lang="de-DE" sz="900" dirty="0" smtClean="0"/>
                <a:t> Karzinom zu sterben grösser als mit FIT (24/1000 </a:t>
              </a:r>
              <a:r>
                <a:rPr lang="de-DE" sz="900" dirty="0" err="1" smtClean="0"/>
                <a:t>vermeidete</a:t>
              </a:r>
              <a:r>
                <a:rPr lang="de-DE" sz="900" dirty="0" smtClean="0"/>
                <a:t> Tode mit Koloskopie vs. 20/1000 mit FIT</a:t>
              </a:r>
              <a:r>
                <a:rPr lang="fr-CH" sz="900" baseline="30000" dirty="0" smtClean="0"/>
                <a:t>4</a:t>
              </a:r>
              <a:r>
                <a:rPr lang="de-DE" sz="900" dirty="0" smtClean="0"/>
                <a:t>)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b="1" dirty="0" smtClean="0"/>
                <a:t> Verminderung </a:t>
              </a:r>
              <a:r>
                <a:rPr lang="de-DE" sz="900" dirty="0" smtClean="0"/>
                <a:t>des relativen Risikos, ein </a:t>
              </a:r>
              <a:r>
                <a:rPr lang="de-DE" sz="900" dirty="0" err="1" smtClean="0"/>
                <a:t>kolorektales</a:t>
              </a:r>
              <a:r>
                <a:rPr lang="de-DE" sz="900" dirty="0" smtClean="0"/>
                <a:t> Karzinom zu entwickeln ca. 70%</a:t>
              </a:r>
              <a:r>
                <a:rPr lang="de-DE" sz="900" baseline="30000" dirty="0" smtClean="0"/>
                <a:t>6.</a:t>
              </a:r>
              <a:endParaRPr lang="de-DE" sz="900" baseline="30000" dirty="0" smtClean="0">
                <a:solidFill>
                  <a:srgbClr val="000000"/>
                </a:solidFill>
              </a:endParaRP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dirty="0" smtClean="0"/>
                <a:t> 95% Sensibilität für </a:t>
              </a:r>
              <a:r>
                <a:rPr lang="de-DE" sz="900" dirty="0" err="1" smtClean="0"/>
                <a:t>kolorektales</a:t>
              </a:r>
              <a:r>
                <a:rPr lang="de-DE" sz="900" dirty="0" smtClean="0"/>
                <a:t> Karzinom und 80-95% für Adenome (je nach </a:t>
              </a:r>
              <a:r>
                <a:rPr lang="de-DE" sz="900" dirty="0" err="1" smtClean="0"/>
                <a:t>Grösse</a:t>
              </a:r>
              <a:r>
                <a:rPr lang="de-DE" sz="900" dirty="0" smtClean="0"/>
                <a:t>)</a:t>
              </a:r>
              <a:r>
                <a:rPr lang="de-DE" sz="900" baseline="30000" dirty="0" smtClean="0"/>
                <a:t>4-5.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336605" y="6595681"/>
              <a:ext cx="3531613" cy="2300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900" u="sng" dirty="0" smtClean="0"/>
                <a:t>Risiken</a:t>
              </a:r>
              <a:r>
                <a:rPr lang="de-DE" sz="900" dirty="0" smtClean="0"/>
                <a:t> des Screenings mittels Koloskopie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dirty="0" smtClean="0"/>
                <a:t> Rate </a:t>
              </a:r>
              <a:r>
                <a:rPr lang="de-DE" sz="900" dirty="0"/>
                <a:t>an </a:t>
              </a:r>
              <a:r>
                <a:rPr lang="de-DE" sz="900" b="1" dirty="0"/>
                <a:t>Komplikationen</a:t>
              </a:r>
              <a:r>
                <a:rPr lang="de-DE" sz="900" dirty="0"/>
                <a:t> oder </a:t>
              </a:r>
              <a:r>
                <a:rPr lang="de-DE" sz="900" b="1" dirty="0"/>
                <a:t>inkompletter Untersuchungen</a:t>
              </a:r>
              <a:r>
                <a:rPr lang="de-DE" sz="900" dirty="0"/>
                <a:t>: 14 bis </a:t>
              </a:r>
              <a:r>
                <a:rPr lang="de-DE" sz="900" dirty="0" smtClean="0"/>
                <a:t>24/1000 Koloskopien </a:t>
              </a:r>
              <a:r>
                <a:rPr lang="de-DE" sz="900" dirty="0"/>
                <a:t>(~1/50 Koloskopien)</a:t>
              </a:r>
              <a:r>
                <a:rPr lang="de-DE" sz="900" baseline="30000" dirty="0"/>
                <a:t>3,7</a:t>
              </a:r>
              <a:r>
                <a:rPr lang="de-DE" sz="900" dirty="0"/>
                <a:t>: Perforationsrate 0.6-2/1000, Blutungsrate </a:t>
              </a:r>
              <a:r>
                <a:rPr lang="de-DE" sz="900" dirty="0" smtClean="0"/>
                <a:t>3-7/1000</a:t>
              </a:r>
              <a:r>
                <a:rPr lang="de-DE" sz="900" b="1" dirty="0" smtClean="0"/>
                <a:t> 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b="1" dirty="0" smtClean="0"/>
                <a:t> Sedierung </a:t>
              </a:r>
              <a:r>
                <a:rPr lang="de-DE" sz="900" dirty="0" smtClean="0"/>
                <a:t>während der Untersuchung.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b="1" dirty="0" smtClean="0"/>
                <a:t> Falsche Sicherheit</a:t>
              </a:r>
              <a:r>
                <a:rPr lang="de-DE" sz="900" dirty="0" smtClean="0"/>
                <a:t>: 5-10/1000 haben eine präkanzeröse Läsion oder ein Karzinom trotz negativer Koloskopie (Falsch-neg.)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b="1" dirty="0" smtClean="0"/>
                <a:t> Wiederholung </a:t>
              </a:r>
              <a:r>
                <a:rPr lang="de-DE" sz="900" dirty="0" smtClean="0"/>
                <a:t>der Koloskopie nach 3 oder 5 Jahren für 295-340/1000 um Polypen zu überwachen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de-DE" sz="900" dirty="0" smtClean="0"/>
                <a:t> </a:t>
              </a:r>
              <a:r>
                <a:rPr lang="de-DE" sz="900" b="1" dirty="0" smtClean="0"/>
                <a:t>Zahl von Koloskopien </a:t>
              </a:r>
              <a:r>
                <a:rPr lang="de-DE" sz="900" dirty="0" smtClean="0"/>
                <a:t>über das Leben viel höher wenn erstes Screening mittels Koloskopie (4049 Koloskopien wenn erstes Screening mittels Koloskopie vs. 1757 mittels FIT)</a:t>
              </a:r>
              <a:r>
                <a:rPr lang="fr-CH" sz="900" baseline="30000" dirty="0"/>
                <a:t> §</a:t>
              </a:r>
              <a:endParaRPr lang="fr-CH" sz="900" dirty="0"/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endParaRPr lang="de-DE" sz="900" dirty="0" smtClean="0"/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endParaRPr lang="de-DE" sz="900" dirty="0" smtClean="0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4585320" y="5783411"/>
            <a:ext cx="208404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700 insgesamt </a:t>
            </a:r>
            <a:r>
              <a:rPr lang="de-DE" sz="900" b="1" dirty="0" smtClean="0"/>
              <a:t>negativ</a:t>
            </a:r>
            <a:r>
              <a:rPr lang="de-DE" sz="900" dirty="0" smtClean="0"/>
              <a:t>:</a:t>
            </a:r>
          </a:p>
          <a:p>
            <a:pPr algn="ctr"/>
            <a:r>
              <a:rPr lang="de-DE" sz="900" dirty="0" smtClean="0"/>
              <a:t>- 180-200 mit anderen Pathologien (ausgenommen Divertikel)</a:t>
            </a:r>
          </a:p>
          <a:p>
            <a:pPr algn="ctr"/>
            <a:r>
              <a:rPr lang="de-DE" sz="900" dirty="0" smtClean="0"/>
              <a:t>- 500 mit komplett normaler Koloskopie</a:t>
            </a:r>
          </a:p>
        </p:txBody>
      </p:sp>
      <p:sp>
        <p:nvSpPr>
          <p:cNvPr id="21" name="ZoneTexte 6"/>
          <p:cNvSpPr txBox="1"/>
          <p:nvPr/>
        </p:nvSpPr>
        <p:spPr>
          <a:xfrm>
            <a:off x="2420888" y="2483667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10-12 andere Adenome</a:t>
            </a:r>
            <a:endParaRPr lang="de-DE" sz="900" dirty="0"/>
          </a:p>
        </p:txBody>
      </p:sp>
      <p:sp>
        <p:nvSpPr>
          <p:cNvPr id="22" name="ZoneTexte 6"/>
          <p:cNvSpPr txBox="1"/>
          <p:nvPr/>
        </p:nvSpPr>
        <p:spPr>
          <a:xfrm>
            <a:off x="4725144" y="2405658"/>
            <a:ext cx="1008112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Nächste Einladung in 2J. mit Verordnung</a:t>
            </a:r>
            <a:endParaRPr lang="de-DE" sz="900" dirty="0"/>
          </a:p>
        </p:txBody>
      </p:sp>
      <p:cxnSp>
        <p:nvCxnSpPr>
          <p:cNvPr id="23" name="Straight Arrow Connector 22"/>
          <p:cNvCxnSpPr>
            <a:endCxn id="4" idx="0"/>
          </p:cNvCxnSpPr>
          <p:nvPr/>
        </p:nvCxnSpPr>
        <p:spPr>
          <a:xfrm flipH="1">
            <a:off x="2096852" y="1685578"/>
            <a:ext cx="468052" cy="235986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36712" y="2291162"/>
            <a:ext cx="360040" cy="1800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2"/>
          </p:cNvCxnSpPr>
          <p:nvPr/>
        </p:nvCxnSpPr>
        <p:spPr>
          <a:xfrm flipH="1">
            <a:off x="1700808" y="2290896"/>
            <a:ext cx="396044" cy="1800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492896" y="2291162"/>
            <a:ext cx="288032" cy="1944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77072" y="1679577"/>
            <a:ext cx="800472" cy="262675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  <a:endCxn id="22" idx="0"/>
          </p:cNvCxnSpPr>
          <p:nvPr/>
        </p:nvCxnSpPr>
        <p:spPr>
          <a:xfrm flipH="1">
            <a:off x="5229200" y="2242030"/>
            <a:ext cx="472244" cy="163628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20688" y="2717693"/>
            <a:ext cx="0" cy="139975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ZoneTexte 5"/>
          <p:cNvSpPr txBox="1"/>
          <p:nvPr/>
        </p:nvSpPr>
        <p:spPr>
          <a:xfrm>
            <a:off x="188640" y="2873710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Therapie</a:t>
            </a:r>
            <a:endParaRPr lang="de-DE" sz="900" dirty="0"/>
          </a:p>
        </p:txBody>
      </p:sp>
      <p:sp>
        <p:nvSpPr>
          <p:cNvPr id="40" name="ZoneTexte 5"/>
          <p:cNvSpPr txBox="1"/>
          <p:nvPr/>
        </p:nvSpPr>
        <p:spPr>
          <a:xfrm>
            <a:off x="1196752" y="3013685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Koloskopie in 3 Jahren</a:t>
            </a:r>
            <a:endParaRPr lang="de-DE" sz="900" dirty="0"/>
          </a:p>
        </p:txBody>
      </p:sp>
      <p:cxnSp>
        <p:nvCxnSpPr>
          <p:cNvPr id="41" name="Straight Arrow Connector 40"/>
          <p:cNvCxnSpPr>
            <a:stCxn id="7" idx="2"/>
          </p:cNvCxnSpPr>
          <p:nvPr/>
        </p:nvCxnSpPr>
        <p:spPr>
          <a:xfrm flipH="1">
            <a:off x="1664804" y="2822221"/>
            <a:ext cx="72008" cy="191464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Texte 5"/>
          <p:cNvSpPr txBox="1"/>
          <p:nvPr/>
        </p:nvSpPr>
        <p:spPr>
          <a:xfrm>
            <a:off x="2420888" y="3013685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Koloskopie in 5 Jahren</a:t>
            </a:r>
            <a:endParaRPr lang="de-DE" sz="900" dirty="0"/>
          </a:p>
        </p:txBody>
      </p:sp>
      <p:cxnSp>
        <p:nvCxnSpPr>
          <p:cNvPr id="43" name="Straight Arrow Connector 42"/>
          <p:cNvCxnSpPr>
            <a:stCxn id="21" idx="2"/>
          </p:cNvCxnSpPr>
          <p:nvPr/>
        </p:nvCxnSpPr>
        <p:spPr>
          <a:xfrm>
            <a:off x="2888940" y="2852999"/>
            <a:ext cx="0" cy="160686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5"/>
          <p:cNvSpPr txBox="1"/>
          <p:nvPr/>
        </p:nvSpPr>
        <p:spPr>
          <a:xfrm>
            <a:off x="155154" y="6501921"/>
            <a:ext cx="9361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5-7 Karzinome</a:t>
            </a:r>
            <a:endParaRPr lang="de-DE" sz="900" dirty="0"/>
          </a:p>
        </p:txBody>
      </p:sp>
      <p:sp>
        <p:nvSpPr>
          <p:cNvPr id="69" name="ZoneTexte 6"/>
          <p:cNvSpPr txBox="1"/>
          <p:nvPr/>
        </p:nvSpPr>
        <p:spPr>
          <a:xfrm>
            <a:off x="1128936" y="6499710"/>
            <a:ext cx="1224136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/>
              <a:t>95-100 fortgeschrittene Adenome</a:t>
            </a:r>
            <a:r>
              <a:rPr lang="fr-CH" sz="800" dirty="0"/>
              <a:t> *</a:t>
            </a:r>
            <a:endParaRPr lang="de-DE" sz="800" dirty="0"/>
          </a:p>
        </p:txBody>
      </p:sp>
      <p:sp>
        <p:nvSpPr>
          <p:cNvPr id="70" name="ZoneTexte 6"/>
          <p:cNvSpPr txBox="1"/>
          <p:nvPr/>
        </p:nvSpPr>
        <p:spPr>
          <a:xfrm>
            <a:off x="2425080" y="6499710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200-240 andere Adenome</a:t>
            </a:r>
            <a:endParaRPr lang="de-DE" sz="900" dirty="0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688192" y="6153085"/>
            <a:ext cx="504056" cy="3420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1705000" y="6153085"/>
            <a:ext cx="288032" cy="3420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57128" y="6149485"/>
            <a:ext cx="72008" cy="342000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588876" y="6730542"/>
            <a:ext cx="72008" cy="221178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5"/>
          <p:cNvSpPr txBox="1"/>
          <p:nvPr/>
        </p:nvSpPr>
        <p:spPr>
          <a:xfrm>
            <a:off x="192832" y="6953931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Therapie</a:t>
            </a:r>
            <a:endParaRPr lang="de-DE" sz="900" dirty="0"/>
          </a:p>
        </p:txBody>
      </p:sp>
      <p:sp>
        <p:nvSpPr>
          <p:cNvPr id="76" name="ZoneTexte 5"/>
          <p:cNvSpPr txBox="1"/>
          <p:nvPr/>
        </p:nvSpPr>
        <p:spPr>
          <a:xfrm>
            <a:off x="1272952" y="7031940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Koloskopie in 3 Jahren</a:t>
            </a:r>
            <a:endParaRPr lang="de-DE" sz="900" dirty="0"/>
          </a:p>
        </p:txBody>
      </p:sp>
      <p:cxnSp>
        <p:nvCxnSpPr>
          <p:cNvPr id="77" name="Straight Arrow Connector 76"/>
          <p:cNvCxnSpPr>
            <a:stCxn id="69" idx="2"/>
          </p:cNvCxnSpPr>
          <p:nvPr/>
        </p:nvCxnSpPr>
        <p:spPr>
          <a:xfrm>
            <a:off x="1741004" y="6976764"/>
            <a:ext cx="0" cy="52965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5"/>
          <p:cNvSpPr txBox="1"/>
          <p:nvPr/>
        </p:nvSpPr>
        <p:spPr>
          <a:xfrm>
            <a:off x="2497088" y="7031940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Koloskopie in 5 Jahren</a:t>
            </a:r>
            <a:endParaRPr lang="de-DE" sz="900" dirty="0"/>
          </a:p>
        </p:txBody>
      </p:sp>
      <p:cxnSp>
        <p:nvCxnSpPr>
          <p:cNvPr id="79" name="Straight Arrow Connector 78"/>
          <p:cNvCxnSpPr>
            <a:stCxn id="70" idx="2"/>
          </p:cNvCxnSpPr>
          <p:nvPr/>
        </p:nvCxnSpPr>
        <p:spPr>
          <a:xfrm>
            <a:off x="2929136" y="6869042"/>
            <a:ext cx="0" cy="160687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2" idx="3"/>
          </p:cNvCxnSpPr>
          <p:nvPr/>
        </p:nvCxnSpPr>
        <p:spPr>
          <a:xfrm>
            <a:off x="3289176" y="5972232"/>
            <a:ext cx="1296144" cy="130438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18"/>
          <p:cNvSpPr txBox="1"/>
          <p:nvPr/>
        </p:nvSpPr>
        <p:spPr>
          <a:xfrm>
            <a:off x="3505200" y="6650876"/>
            <a:ext cx="108012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2-4 haben eine Komplikation mit </a:t>
            </a:r>
            <a:r>
              <a:rPr lang="de-DE" sz="900" dirty="0" err="1" smtClean="0"/>
              <a:t>Hospitalisation</a:t>
            </a:r>
            <a:endParaRPr lang="de-DE" sz="900" dirty="0"/>
          </a:p>
        </p:txBody>
      </p:sp>
      <p:sp>
        <p:nvSpPr>
          <p:cNvPr id="50" name="ZoneTexte 18"/>
          <p:cNvSpPr txBox="1"/>
          <p:nvPr/>
        </p:nvSpPr>
        <p:spPr>
          <a:xfrm>
            <a:off x="3429000" y="2821664"/>
            <a:ext cx="1008112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/>
              <a:t>0-1 haben eine Komplikation der Koloskopie mit </a:t>
            </a:r>
            <a:r>
              <a:rPr lang="de-DE" sz="800" dirty="0" err="1" smtClean="0"/>
              <a:t>Hospitalisation</a:t>
            </a:r>
            <a:endParaRPr lang="de-DE" sz="800" dirty="0"/>
          </a:p>
        </p:txBody>
      </p:sp>
      <p:cxnSp>
        <p:nvCxnSpPr>
          <p:cNvPr id="51" name="Straight Arrow Connector 95"/>
          <p:cNvCxnSpPr>
            <a:stCxn id="4" idx="3"/>
          </p:cNvCxnSpPr>
          <p:nvPr/>
        </p:nvCxnSpPr>
        <p:spPr>
          <a:xfrm>
            <a:off x="3212976" y="2106230"/>
            <a:ext cx="504056" cy="715434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91"/>
          <p:cNvCxnSpPr>
            <a:stCxn id="12" idx="3"/>
            <a:endCxn id="95" idx="0"/>
          </p:cNvCxnSpPr>
          <p:nvPr/>
        </p:nvCxnSpPr>
        <p:spPr>
          <a:xfrm>
            <a:off x="3289176" y="5972232"/>
            <a:ext cx="756084" cy="678644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"/>
          <p:cNvSpPr txBox="1"/>
          <p:nvPr/>
        </p:nvSpPr>
        <p:spPr>
          <a:xfrm>
            <a:off x="4729336" y="6845122"/>
            <a:ext cx="93610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Nächste Einladung in 10J.</a:t>
            </a:r>
            <a:endParaRPr lang="de-DE" sz="900" dirty="0"/>
          </a:p>
        </p:txBody>
      </p:sp>
      <p:cxnSp>
        <p:nvCxnSpPr>
          <p:cNvPr id="65" name="Straight Arrow Connector 31"/>
          <p:cNvCxnSpPr>
            <a:stCxn id="19" idx="2"/>
            <a:endCxn id="64" idx="0"/>
          </p:cNvCxnSpPr>
          <p:nvPr/>
        </p:nvCxnSpPr>
        <p:spPr>
          <a:xfrm flipH="1">
            <a:off x="5197388" y="6568241"/>
            <a:ext cx="429952" cy="276881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ZoneTexte 6"/>
          <p:cNvSpPr txBox="1"/>
          <p:nvPr/>
        </p:nvSpPr>
        <p:spPr>
          <a:xfrm>
            <a:off x="5809456" y="6847332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5-10 Falsch-negativ</a:t>
            </a:r>
            <a:endParaRPr lang="de-DE" sz="900" dirty="0"/>
          </a:p>
        </p:txBody>
      </p:sp>
      <p:cxnSp>
        <p:nvCxnSpPr>
          <p:cNvPr id="85" name="Straight Arrow Connector 31"/>
          <p:cNvCxnSpPr>
            <a:stCxn id="19" idx="2"/>
            <a:endCxn id="84" idx="0"/>
          </p:cNvCxnSpPr>
          <p:nvPr/>
        </p:nvCxnSpPr>
        <p:spPr>
          <a:xfrm>
            <a:off x="5627340" y="6568241"/>
            <a:ext cx="650168" cy="279091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ZoneTexte 6"/>
          <p:cNvSpPr txBox="1"/>
          <p:nvPr/>
        </p:nvSpPr>
        <p:spPr>
          <a:xfrm>
            <a:off x="5877272" y="2396366"/>
            <a:ext cx="86409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/>
              <a:t>20-40 Falsch-negative </a:t>
            </a:r>
            <a:r>
              <a:rPr lang="de-DE" sz="900" baseline="30000" dirty="0" smtClean="0"/>
              <a:t>a</a:t>
            </a:r>
            <a:endParaRPr lang="de-DE" sz="900" baseline="30000" dirty="0"/>
          </a:p>
        </p:txBody>
      </p:sp>
      <p:cxnSp>
        <p:nvCxnSpPr>
          <p:cNvPr id="91" name="Straight Arrow Connector 31"/>
          <p:cNvCxnSpPr>
            <a:stCxn id="5" idx="2"/>
            <a:endCxn id="88" idx="0"/>
          </p:cNvCxnSpPr>
          <p:nvPr/>
        </p:nvCxnSpPr>
        <p:spPr>
          <a:xfrm>
            <a:off x="5701444" y="2242030"/>
            <a:ext cx="607876" cy="154336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941168" y="293824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aseline="30000" dirty="0" smtClean="0"/>
              <a:t>a </a:t>
            </a:r>
            <a:r>
              <a:rPr lang="de-DE" sz="800" dirty="0" smtClean="0"/>
              <a:t>Die 2-jährlichen Wiederholungen erlauben, die Rate Falsch-negativer zu senken</a:t>
            </a:r>
            <a:endParaRPr lang="de-DE" sz="800" dirty="0"/>
          </a:p>
        </p:txBody>
      </p:sp>
      <p:sp>
        <p:nvSpPr>
          <p:cNvPr id="57" name="ZoneTexte 56"/>
          <p:cNvSpPr txBox="1"/>
          <p:nvPr/>
        </p:nvSpPr>
        <p:spPr>
          <a:xfrm>
            <a:off x="-68787" y="9243863"/>
            <a:ext cx="70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 err="1" smtClean="0"/>
              <a:t>Gemäss</a:t>
            </a:r>
            <a:r>
              <a:rPr lang="de-DE" sz="800" dirty="0" smtClean="0"/>
              <a:t> Quintero et al.</a:t>
            </a:r>
            <a:r>
              <a:rPr lang="de-DE" sz="800" baseline="30000" dirty="0" smtClean="0"/>
              <a:t>2</a:t>
            </a:r>
            <a:r>
              <a:rPr lang="de-DE" sz="800" dirty="0" smtClean="0"/>
              <a:t>, fortgeschrittene Adenome: tubuläres Adenom &gt; 1cm, villöses Adenom, schwere Dysplasie oder Karzinom im Polyp.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800" baseline="30000" dirty="0"/>
              <a:t>§ </a:t>
            </a:r>
            <a:r>
              <a:rPr lang="de-DE" sz="800" dirty="0" smtClean="0"/>
              <a:t>Richtlinie USPSTF</a:t>
            </a:r>
            <a:r>
              <a:rPr lang="de-DE" sz="800" baseline="30000" dirty="0" smtClean="0"/>
              <a:t>8</a:t>
            </a:r>
            <a:r>
              <a:rPr lang="de-DE" sz="800" dirty="0" smtClean="0"/>
              <a:t>, Daten basierend auf jährlichen FITs </a:t>
            </a:r>
            <a:r>
              <a:rPr lang="de-DE" sz="800" dirty="0"/>
              <a:t>(</a:t>
            </a:r>
            <a:r>
              <a:rPr lang="de-DE" sz="800" dirty="0" smtClean="0"/>
              <a:t>nicht jedes zweite Jahr)  </a:t>
            </a:r>
            <a:endParaRPr lang="de-DE" sz="800" baseline="30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604250" y="1932796"/>
            <a:ext cx="1120894" cy="34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900" dirty="0" smtClean="0"/>
              <a:t>25-40 </a:t>
            </a:r>
            <a:r>
              <a:rPr lang="de-DE" sz="900" b="1" dirty="0" smtClean="0"/>
              <a:t>negative</a:t>
            </a:r>
            <a:r>
              <a:rPr lang="de-DE" sz="900" dirty="0" smtClean="0"/>
              <a:t> Koloskopie</a:t>
            </a:r>
            <a:endParaRPr lang="de-DE" sz="900" b="1" dirty="0" smtClean="0"/>
          </a:p>
        </p:txBody>
      </p:sp>
      <p:sp>
        <p:nvSpPr>
          <p:cNvPr id="60" name="ZoneTexte 6"/>
          <p:cNvSpPr txBox="1"/>
          <p:nvPr/>
        </p:nvSpPr>
        <p:spPr>
          <a:xfrm>
            <a:off x="3933056" y="2389616"/>
            <a:ext cx="720080" cy="44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800" dirty="0" smtClean="0"/>
              <a:t>Nächste Einladung in 10 J.</a:t>
            </a:r>
            <a:endParaRPr lang="de-DE" sz="800" dirty="0"/>
          </a:p>
        </p:txBody>
      </p:sp>
      <p:cxnSp>
        <p:nvCxnSpPr>
          <p:cNvPr id="62" name="Straight Arrow Connector 27"/>
          <p:cNvCxnSpPr>
            <a:endCxn id="59" idx="1"/>
          </p:cNvCxnSpPr>
          <p:nvPr/>
        </p:nvCxnSpPr>
        <p:spPr>
          <a:xfrm>
            <a:off x="3212976" y="2101584"/>
            <a:ext cx="391274" cy="6063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27"/>
          <p:cNvCxnSpPr>
            <a:endCxn id="60" idx="0"/>
          </p:cNvCxnSpPr>
          <p:nvPr/>
        </p:nvCxnSpPr>
        <p:spPr>
          <a:xfrm>
            <a:off x="4293096" y="2317608"/>
            <a:ext cx="0" cy="72008"/>
          </a:xfrm>
          <a:prstGeom prst="straightConnector1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99584" y="9620610"/>
            <a:ext cx="241784" cy="220357"/>
          </a:xfrm>
        </p:spPr>
        <p:txBody>
          <a:bodyPr/>
          <a:lstStyle/>
          <a:p>
            <a:fld id="{04A3A10D-7D5E-4932-A76F-CD1632FD3D9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0" name="Picture 2" descr="L:\PMU\MODELES\Logos\Logos PMU avec CH-Lausanne\logo pmu couleur RV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4" y="9530838"/>
            <a:ext cx="765168" cy="351242"/>
          </a:xfrm>
          <a:prstGeom prst="rect">
            <a:avLst/>
          </a:prstGeom>
          <a:noFill/>
        </p:spPr>
      </p:pic>
      <p:pic>
        <p:nvPicPr>
          <p:cNvPr id="82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23" y="9569917"/>
            <a:ext cx="836505" cy="338404"/>
          </a:xfrm>
          <a:prstGeom prst="rect">
            <a:avLst/>
          </a:prstGeom>
        </p:spPr>
      </p:pic>
      <p:pic>
        <p:nvPicPr>
          <p:cNvPr id="83" name="Picture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686" y="9591692"/>
            <a:ext cx="1396926" cy="314308"/>
          </a:xfrm>
          <a:prstGeom prst="rect">
            <a:avLst/>
          </a:prstGeom>
        </p:spPr>
      </p:pic>
      <p:pic>
        <p:nvPicPr>
          <p:cNvPr id="86" name="Picture 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8250" y="9447528"/>
            <a:ext cx="278516" cy="434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1471</Words>
  <Application>Microsoft Office PowerPoint</Application>
  <PresentationFormat>A4 Paper (210x297 mm)</PresentationFormat>
  <Paragraphs>119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Wingdings</vt:lpstr>
      <vt:lpstr>Blank</vt:lpstr>
      <vt:lpstr>PowerPoint Presentation</vt:lpstr>
      <vt:lpstr>PowerPoint Presentation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Selby Kevin (HOS42435)</dc:creator>
  <cp:lastModifiedBy>Martin, Yonas (BIHAM)</cp:lastModifiedBy>
  <cp:revision>357</cp:revision>
  <dcterms:created xsi:type="dcterms:W3CDTF">2014-09-23T07:09:24Z</dcterms:created>
  <dcterms:modified xsi:type="dcterms:W3CDTF">2018-05-23T07:50:54Z</dcterms:modified>
</cp:coreProperties>
</file>